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4A96D0A-FCCB-42CC-BB4F-B222659999AB}" type="datetimeFigureOut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EFC8B0F-6F2E-404B-82FA-A40A9C6DA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92714-48DC-4162-A4EF-BEDFB60A4CB4}" type="datetimeFigureOut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E421B-C06A-4664-B0DE-B847A22430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A9BFA-1ACA-44E5-84F7-D11974FA87F1}" type="datetimeFigureOut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2EA65-8A9F-47EA-904F-438DBB91F6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DAC66-EB4C-497E-A4E3-75FBCD8A441A}" type="datetimeFigureOut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4598C-9011-47F1-A408-C082652D4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05393-01AA-4093-A14C-31B6FEF8D0D2}" type="datetimeFigureOut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46E03-5CFC-4CCA-A1D6-41A4BD2169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286F3-9DFC-483D-A21C-500D96726640}" type="datetimeFigureOut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060E2-515C-4C8D-832B-0BFD0E5C38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F931D-72EA-4FF2-AD58-8B6C542F2A92}" type="datetimeFigureOut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FD81C-5E77-4767-A181-F16337FCFE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828DF-7D22-4D36-AD14-1A4CDEB65703}" type="datetimeFigureOut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E0CF6-BD37-4F3A-A716-5840EE6263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81AA3-1887-4327-ACF7-1DD4ED064FC0}" type="datetimeFigureOut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2C3E7-AE36-4FD4-8B1F-F8DC539092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698C4-8659-4DEF-8166-B7204B6E6F15}" type="datetimeFigureOut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1BA8C-E565-4FEC-8D89-A720B61942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89B3F-577A-4D2F-8554-6F71ABDB2BF9}" type="datetimeFigureOut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80B61-880E-4E40-9663-EBCF726BBA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29BA5-5092-425B-8121-28162D8A2161}" type="datetimeFigureOut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50302-430D-4DE3-906F-A7714D4B0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03E6D59-2DC9-4BCE-A5E0-604C0D9D0B12}" type="datetimeFigureOut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3A4C81-C080-46DD-B972-B353AE22E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8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i="1" dirty="0" smtClean="0">
                <a:solidFill>
                  <a:srgbClr val="00B0F0"/>
                </a:solidFill>
              </a:rPr>
              <a:t>Упражнения по дифференциации </a:t>
            </a:r>
            <a:r>
              <a:rPr lang="ru-RU" sz="6000" i="1" dirty="0" err="1" smtClean="0">
                <a:solidFill>
                  <a:srgbClr val="00B0F0"/>
                </a:solidFill>
              </a:rPr>
              <a:t>с-з</a:t>
            </a:r>
            <a:endParaRPr lang="ru-RU" sz="6000" i="1" dirty="0">
              <a:solidFill>
                <a:srgbClr val="00B0F0"/>
              </a:solidFill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43663" y="4437063"/>
            <a:ext cx="2449512" cy="2087562"/>
          </a:xfrm>
        </p:spPr>
        <p:txBody>
          <a:bodyPr/>
          <a:lstStyle/>
          <a:p>
            <a:pPr algn="r"/>
            <a:r>
              <a:rPr lang="ru-RU" smtClean="0"/>
              <a:t>                                            Нестеровой                     Ирины</a:t>
            </a:r>
          </a:p>
          <a:p>
            <a:pPr algn="r"/>
            <a:r>
              <a:rPr lang="ru-RU" smtClean="0"/>
              <a:t>617 группа</a:t>
            </a:r>
          </a:p>
        </p:txBody>
      </p:sp>
      <p:pic>
        <p:nvPicPr>
          <p:cNvPr id="14339" name="Picture 2" descr="http://im3-tub-ru.yandex.net/i?id=92586542-03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4508500"/>
            <a:ext cx="2444750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Различаем </a:t>
            </a:r>
            <a:r>
              <a:rPr lang="ru-RU" sz="5400" dirty="0" err="1" smtClean="0">
                <a:solidFill>
                  <a:srgbClr val="00B0F0"/>
                </a:solidFill>
              </a:rPr>
              <a:t>з</a:t>
            </a:r>
            <a:r>
              <a:rPr lang="ru-RU" dirty="0" smtClean="0"/>
              <a:t> и </a:t>
            </a:r>
            <a:r>
              <a:rPr lang="ru-RU" sz="5400" dirty="0" smtClean="0">
                <a:solidFill>
                  <a:srgbClr val="00B0F0"/>
                </a:solidFill>
              </a:rPr>
              <a:t>с</a:t>
            </a:r>
            <a:endParaRPr lang="ru-RU" sz="5400" dirty="0">
              <a:solidFill>
                <a:srgbClr val="00B0F0"/>
              </a:solidFill>
            </a:endParaRPr>
          </a:p>
        </p:txBody>
      </p:sp>
      <p:pic>
        <p:nvPicPr>
          <p:cNvPr id="1028" name="Picture 4" descr="http://im8-tub-ru.yandex.net/i?id=175359917-28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2997200"/>
            <a:ext cx="3113087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625" y="3962400"/>
            <a:ext cx="2644775" cy="245586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268538" y="1844675"/>
            <a:ext cx="5683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>
                <a:solidFill>
                  <a:srgbClr val="C00000"/>
                </a:solidFill>
                <a:latin typeface="Times New Roman" pitchFamily="18" charset="0"/>
              </a:rPr>
              <a:t>З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659563" y="2492375"/>
            <a:ext cx="6985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>
                <a:solidFill>
                  <a:srgbClr val="C00000"/>
                </a:solidFill>
                <a:latin typeface="Times New Roman" pitchFamily="18" charset="0"/>
              </a:rPr>
              <a:t>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00B0F0"/>
                </a:solidFill>
              </a:rPr>
              <a:t>Какие буквы соберутся под зонтиком а какие заберутся в сумку?</a:t>
            </a:r>
            <a:endParaRPr lang="ru-RU" i="1" dirty="0">
              <a:solidFill>
                <a:srgbClr val="00B0F0"/>
              </a:solidFill>
            </a:endParaRPr>
          </a:p>
        </p:txBody>
      </p:sp>
      <p:pic>
        <p:nvPicPr>
          <p:cNvPr id="18436" name="Picture 4" descr="http://mama.tomsk.ru/foto/albums/userpics/32782/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276475"/>
            <a:ext cx="2014537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http://im6-tub-ru.yandex.net/i?id=41037907-54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4797425"/>
            <a:ext cx="1381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 rot="1324681">
            <a:off x="5911850" y="2062163"/>
            <a:ext cx="698500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>
                <a:solidFill>
                  <a:srgbClr val="FF0000"/>
                </a:solidFill>
                <a:latin typeface="BatangChe"/>
                <a:ea typeface="BatangChe"/>
                <a:cs typeface="Aharoni"/>
              </a:rPr>
              <a:t>З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 rot="3169582">
            <a:off x="3779044" y="3861594"/>
            <a:ext cx="3905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00B0F0"/>
                </a:solidFill>
                <a:latin typeface="Times New Roman" pitchFamily="18" charset="0"/>
              </a:rPr>
              <a:t>с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 rot="-2081490">
            <a:off x="3475038" y="2468563"/>
            <a:ext cx="42703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FFFF00"/>
                </a:solidFill>
                <a:latin typeface="Times New Roman" pitchFamily="18" charset="0"/>
              </a:rPr>
              <a:t>з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 rot="1502954">
            <a:off x="4727575" y="2913063"/>
            <a:ext cx="5508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>
                <a:solidFill>
                  <a:srgbClr val="7030A0"/>
                </a:solidFill>
                <a:latin typeface="Times New Roman" pitchFamily="18" charset="0"/>
              </a:rPr>
              <a:t>з</a:t>
            </a:r>
          </a:p>
        </p:txBody>
      </p:sp>
      <p:sp>
        <p:nvSpPr>
          <p:cNvPr id="12" name="TextBox 11"/>
          <p:cNvSpPr txBox="1"/>
          <p:nvPr/>
        </p:nvSpPr>
        <p:spPr>
          <a:xfrm rot="20229151">
            <a:off x="4476750" y="4489450"/>
            <a:ext cx="41275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с</a:t>
            </a:r>
            <a:endParaRPr lang="ru-RU" sz="40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 rot="-3198922">
            <a:off x="5869781" y="3498057"/>
            <a:ext cx="5953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>
                <a:solidFill>
                  <a:srgbClr val="FFFF00"/>
                </a:solidFill>
                <a:latin typeface="Times New Roman" pitchFamily="18" charset="0"/>
              </a:rPr>
              <a:t>с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492500" y="5013325"/>
            <a:ext cx="4889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>
                <a:solidFill>
                  <a:srgbClr val="002060"/>
                </a:solidFill>
                <a:latin typeface="Times New Roman" pitchFamily="18" charset="0"/>
              </a:rPr>
              <a:t>з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932363" y="2205038"/>
            <a:ext cx="57626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rgbClr val="92D050"/>
                </a:solidFill>
                <a:latin typeface="Times New Roman" pitchFamily="18" charset="0"/>
              </a:rPr>
              <a:t>с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 rot="3085966">
            <a:off x="4787900" y="5013325"/>
            <a:ext cx="4079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rgbClr val="00B0F0"/>
                </a:solidFill>
                <a:latin typeface="Times New Roman" pitchFamily="18" charset="0"/>
              </a:rPr>
              <a:t>з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 rot="-1248572">
            <a:off x="5508625" y="5300663"/>
            <a:ext cx="57626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>
                <a:solidFill>
                  <a:srgbClr val="C00000"/>
                </a:solidFill>
                <a:latin typeface="Times New Roman" pitchFamily="18" charset="0"/>
              </a:rPr>
              <a:t>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92D050"/>
                </a:solidFill>
              </a:rPr>
              <a:t>З-С в слогах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>
                <a:solidFill>
                  <a:srgbClr val="FFFF00"/>
                </a:solidFill>
              </a:rPr>
              <a:t>прямые и обратные слоги</a:t>
            </a:r>
            <a:endParaRPr lang="ru-RU" i="1" dirty="0">
              <a:solidFill>
                <a:srgbClr val="FFFF00"/>
              </a:solidFill>
            </a:endParaRPr>
          </a:p>
        </p:txBody>
      </p:sp>
      <p:pic>
        <p:nvPicPr>
          <p:cNvPr id="4" name="Содержимое 8" descr="ап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0382775" flipH="1">
            <a:off x="3122613" y="2041525"/>
            <a:ext cx="1152525" cy="1685925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5" name="Рисунок 4" descr="м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35835">
            <a:off x="4652963" y="2667000"/>
            <a:ext cx="1143000" cy="153193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6" name="Рисунок 5" descr="им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272358">
            <a:off x="3040063" y="4067175"/>
            <a:ext cx="1200150" cy="15525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7" name="Рисунок 6" descr="миь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21638">
            <a:off x="4422775" y="4546600"/>
            <a:ext cx="1200150" cy="15049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39750" y="1773238"/>
            <a:ext cx="1439863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solidFill>
                <a:srgbClr val="002060"/>
              </a:solidFill>
              <a:latin typeface="Times New Roman" pitchFamily="18" charset="0"/>
            </a:endParaRPr>
          </a:p>
          <a:p>
            <a:r>
              <a:rPr lang="ru-RU" sz="2800" b="1">
                <a:solidFill>
                  <a:srgbClr val="002060"/>
                </a:solidFill>
                <a:latin typeface="Times New Roman" pitchFamily="18" charset="0"/>
              </a:rPr>
              <a:t>ЗА   –</a:t>
            </a:r>
          </a:p>
          <a:p>
            <a:r>
              <a:rPr lang="ru-RU" sz="2800" b="1">
                <a:solidFill>
                  <a:srgbClr val="002060"/>
                </a:solidFill>
                <a:latin typeface="Times New Roman" pitchFamily="18" charset="0"/>
              </a:rPr>
              <a:t>ЗО   –</a:t>
            </a:r>
          </a:p>
          <a:p>
            <a:r>
              <a:rPr lang="ru-RU" sz="2800" b="1">
                <a:solidFill>
                  <a:srgbClr val="002060"/>
                </a:solidFill>
                <a:latin typeface="Times New Roman" pitchFamily="18" charset="0"/>
              </a:rPr>
              <a:t>ЗУ   –</a:t>
            </a:r>
          </a:p>
          <a:p>
            <a:r>
              <a:rPr lang="ru-RU" sz="2800" b="1">
                <a:solidFill>
                  <a:srgbClr val="002060"/>
                </a:solidFill>
                <a:latin typeface="Times New Roman" pitchFamily="18" charset="0"/>
              </a:rPr>
              <a:t>ЗЫ  –</a:t>
            </a:r>
          </a:p>
          <a:p>
            <a:r>
              <a:rPr lang="ru-RU" sz="2800" b="1">
                <a:solidFill>
                  <a:srgbClr val="002060"/>
                </a:solidFill>
                <a:latin typeface="Times New Roman" pitchFamily="18" charset="0"/>
              </a:rPr>
              <a:t>ЗЯ   –</a:t>
            </a:r>
          </a:p>
          <a:p>
            <a:r>
              <a:rPr lang="ru-RU" sz="2800" b="1">
                <a:solidFill>
                  <a:srgbClr val="002060"/>
                </a:solidFill>
                <a:latin typeface="Times New Roman" pitchFamily="18" charset="0"/>
              </a:rPr>
              <a:t>ЗЮ  –</a:t>
            </a:r>
          </a:p>
          <a:p>
            <a:r>
              <a:rPr lang="ru-RU" sz="2800" b="1">
                <a:solidFill>
                  <a:srgbClr val="002060"/>
                </a:solidFill>
                <a:latin typeface="Times New Roman" pitchFamily="18" charset="0"/>
              </a:rPr>
              <a:t>ЗИ   –</a:t>
            </a:r>
          </a:p>
          <a:p>
            <a:r>
              <a:rPr lang="ru-RU" sz="2800" b="1">
                <a:solidFill>
                  <a:srgbClr val="002060"/>
                </a:solidFill>
                <a:latin typeface="Times New Roman" pitchFamily="18" charset="0"/>
              </a:rPr>
              <a:t>ЗЕ    –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619250" y="2060575"/>
            <a:ext cx="9906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66"/>
                </a:solidFill>
                <a:latin typeface="Times New Roman" pitchFamily="18" charset="0"/>
              </a:rPr>
              <a:t>АЗ</a:t>
            </a:r>
          </a:p>
          <a:p>
            <a:r>
              <a:rPr lang="ru-RU" sz="2800" b="1">
                <a:solidFill>
                  <a:srgbClr val="FF0066"/>
                </a:solidFill>
                <a:latin typeface="Times New Roman" pitchFamily="18" charset="0"/>
              </a:rPr>
              <a:t>ОЗ</a:t>
            </a:r>
          </a:p>
          <a:p>
            <a:r>
              <a:rPr lang="ru-RU" sz="2800" b="1">
                <a:solidFill>
                  <a:srgbClr val="FF0066"/>
                </a:solidFill>
                <a:latin typeface="Times New Roman" pitchFamily="18" charset="0"/>
              </a:rPr>
              <a:t>УЗ</a:t>
            </a:r>
          </a:p>
          <a:p>
            <a:r>
              <a:rPr lang="ru-RU" sz="2800" b="1">
                <a:solidFill>
                  <a:srgbClr val="FF0066"/>
                </a:solidFill>
                <a:latin typeface="Times New Roman" pitchFamily="18" charset="0"/>
              </a:rPr>
              <a:t>ЫЗ</a:t>
            </a:r>
          </a:p>
          <a:p>
            <a:r>
              <a:rPr lang="ru-RU" sz="2800" b="1">
                <a:solidFill>
                  <a:srgbClr val="FF0066"/>
                </a:solidFill>
                <a:latin typeface="Times New Roman" pitchFamily="18" charset="0"/>
              </a:rPr>
              <a:t>ЯЗ</a:t>
            </a:r>
          </a:p>
          <a:p>
            <a:r>
              <a:rPr lang="ru-RU" sz="2800" b="1">
                <a:solidFill>
                  <a:srgbClr val="FF0066"/>
                </a:solidFill>
                <a:latin typeface="Times New Roman" pitchFamily="18" charset="0"/>
              </a:rPr>
              <a:t>ЮЗ</a:t>
            </a:r>
          </a:p>
          <a:p>
            <a:r>
              <a:rPr lang="ru-RU" sz="2800" b="1">
                <a:solidFill>
                  <a:srgbClr val="FF0066"/>
                </a:solidFill>
                <a:latin typeface="Times New Roman" pitchFamily="18" charset="0"/>
              </a:rPr>
              <a:t>ИЗ</a:t>
            </a:r>
          </a:p>
          <a:p>
            <a:r>
              <a:rPr lang="ru-RU" sz="2800" b="1">
                <a:solidFill>
                  <a:srgbClr val="FF0066"/>
                </a:solidFill>
                <a:latin typeface="Times New Roman" pitchFamily="18" charset="0"/>
              </a:rPr>
              <a:t>ЕЗ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6372225" y="2276475"/>
            <a:ext cx="12954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Times New Roman" pitchFamily="18" charset="0"/>
              </a:rPr>
              <a:t>СА   -  </a:t>
            </a:r>
          </a:p>
          <a:p>
            <a:r>
              <a:rPr lang="ru-RU" sz="2800" b="1">
                <a:solidFill>
                  <a:schemeClr val="bg1"/>
                </a:solidFill>
                <a:latin typeface="Times New Roman" pitchFamily="18" charset="0"/>
              </a:rPr>
              <a:t>СО  -</a:t>
            </a:r>
          </a:p>
          <a:p>
            <a:r>
              <a:rPr lang="ru-RU" sz="2800" b="1">
                <a:solidFill>
                  <a:schemeClr val="bg1"/>
                </a:solidFill>
                <a:latin typeface="Times New Roman" pitchFamily="18" charset="0"/>
              </a:rPr>
              <a:t>СУ   -</a:t>
            </a:r>
          </a:p>
          <a:p>
            <a:r>
              <a:rPr lang="ru-RU" sz="2800" b="1">
                <a:solidFill>
                  <a:schemeClr val="bg1"/>
                </a:solidFill>
                <a:latin typeface="Times New Roman" pitchFamily="18" charset="0"/>
              </a:rPr>
              <a:t>СЫ  -</a:t>
            </a:r>
          </a:p>
          <a:p>
            <a:r>
              <a:rPr lang="ru-RU" sz="2800" b="1">
                <a:solidFill>
                  <a:schemeClr val="bg1"/>
                </a:solidFill>
                <a:latin typeface="Times New Roman" pitchFamily="18" charset="0"/>
              </a:rPr>
              <a:t>СЯ   -</a:t>
            </a:r>
          </a:p>
          <a:p>
            <a:r>
              <a:rPr lang="ru-RU" sz="2800" b="1">
                <a:solidFill>
                  <a:schemeClr val="bg1"/>
                </a:solidFill>
                <a:latin typeface="Times New Roman" pitchFamily="18" charset="0"/>
              </a:rPr>
              <a:t>СЮ  -</a:t>
            </a:r>
          </a:p>
          <a:p>
            <a:r>
              <a:rPr lang="ru-RU" sz="2800" b="1">
                <a:solidFill>
                  <a:schemeClr val="bg1"/>
                </a:solidFill>
                <a:latin typeface="Times New Roman" pitchFamily="18" charset="0"/>
              </a:rPr>
              <a:t>СИ   -</a:t>
            </a:r>
          </a:p>
          <a:p>
            <a:r>
              <a:rPr lang="ru-RU" sz="2800" b="1">
                <a:solidFill>
                  <a:schemeClr val="bg1"/>
                </a:solidFill>
                <a:latin typeface="Times New Roman" pitchFamily="18" charset="0"/>
              </a:rPr>
              <a:t>СЕ    -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7451725" y="2276475"/>
            <a:ext cx="1296988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Times New Roman" pitchFamily="18" charset="0"/>
              </a:rPr>
              <a:t>АС</a:t>
            </a:r>
          </a:p>
          <a:p>
            <a:r>
              <a:rPr lang="ru-RU" sz="2800" b="1">
                <a:solidFill>
                  <a:srgbClr val="C00000"/>
                </a:solidFill>
                <a:latin typeface="Times New Roman" pitchFamily="18" charset="0"/>
              </a:rPr>
              <a:t>ОС</a:t>
            </a:r>
          </a:p>
          <a:p>
            <a:r>
              <a:rPr lang="ru-RU" sz="2800" b="1">
                <a:solidFill>
                  <a:srgbClr val="C00000"/>
                </a:solidFill>
                <a:latin typeface="Times New Roman" pitchFamily="18" charset="0"/>
              </a:rPr>
              <a:t>УС</a:t>
            </a:r>
          </a:p>
          <a:p>
            <a:r>
              <a:rPr lang="ru-RU" sz="2800" b="1">
                <a:solidFill>
                  <a:srgbClr val="C00000"/>
                </a:solidFill>
                <a:latin typeface="Times New Roman" pitchFamily="18" charset="0"/>
              </a:rPr>
              <a:t>ЫС</a:t>
            </a:r>
          </a:p>
          <a:p>
            <a:r>
              <a:rPr lang="ru-RU" sz="2800" b="1">
                <a:solidFill>
                  <a:srgbClr val="C00000"/>
                </a:solidFill>
                <a:latin typeface="Times New Roman" pitchFamily="18" charset="0"/>
              </a:rPr>
              <a:t>ЯС</a:t>
            </a:r>
          </a:p>
          <a:p>
            <a:r>
              <a:rPr lang="ru-RU" sz="2800" b="1">
                <a:solidFill>
                  <a:srgbClr val="C00000"/>
                </a:solidFill>
                <a:latin typeface="Times New Roman" pitchFamily="18" charset="0"/>
              </a:rPr>
              <a:t>ЮС</a:t>
            </a:r>
          </a:p>
          <a:p>
            <a:r>
              <a:rPr lang="ru-RU" sz="2800" b="1">
                <a:solidFill>
                  <a:srgbClr val="C00000"/>
                </a:solidFill>
                <a:latin typeface="Times New Roman" pitchFamily="18" charset="0"/>
              </a:rPr>
              <a:t>ИС</a:t>
            </a:r>
          </a:p>
          <a:p>
            <a:r>
              <a:rPr lang="ru-RU" sz="2800" b="1">
                <a:solidFill>
                  <a:srgbClr val="C00000"/>
                </a:solidFill>
                <a:latin typeface="Times New Roman" pitchFamily="18" charset="0"/>
              </a:rPr>
              <a:t>ЕС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F0"/>
                </a:solidFill>
              </a:rPr>
              <a:t>Составьте из двух слов одно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611188" y="2060575"/>
            <a:ext cx="45720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                                                    </a:t>
            </a:r>
            <a:r>
              <a:rPr lang="ru-RU" sz="2800">
                <a:latin typeface="Times New Roman" pitchFamily="18" charset="0"/>
              </a:rPr>
              <a:t>СЕНО</a:t>
            </a:r>
          </a:p>
          <a:p>
            <a:r>
              <a:rPr lang="ru-RU" sz="2800">
                <a:latin typeface="Times New Roman" pitchFamily="18" charset="0"/>
              </a:rPr>
              <a:t>                                  ПРИЗ</a:t>
            </a:r>
          </a:p>
          <a:p>
            <a:r>
              <a:rPr lang="ru-RU" sz="2800">
                <a:latin typeface="Times New Roman" pitchFamily="18" charset="0"/>
              </a:rPr>
              <a:t>                                  ОСЫ</a:t>
            </a:r>
          </a:p>
          <a:p>
            <a:r>
              <a:rPr lang="ru-RU" sz="2800">
                <a:latin typeface="Times New Roman" pitchFamily="18" charset="0"/>
              </a:rPr>
              <a:t>                                  УС</a:t>
            </a:r>
          </a:p>
          <a:p>
            <a:r>
              <a:rPr lang="ru-RU" sz="2800">
                <a:latin typeface="Times New Roman" pitchFamily="18" charset="0"/>
              </a:rPr>
              <a:t>                                  ОСА</a:t>
            </a:r>
          </a:p>
          <a:p>
            <a:r>
              <a:rPr lang="ru-RU" sz="2800">
                <a:latin typeface="Times New Roman" pitchFamily="18" charset="0"/>
              </a:rPr>
              <a:t>                                  ЗАЛ</a:t>
            </a:r>
          </a:p>
          <a:p>
            <a:r>
              <a:rPr lang="ru-RU" sz="2800">
                <a:latin typeface="Times New Roman" pitchFamily="18" charset="0"/>
              </a:rPr>
              <a:t>                                  СОЛЬ</a:t>
            </a:r>
          </a:p>
          <a:p>
            <a:r>
              <a:rPr lang="ru-RU" sz="2800">
                <a:latin typeface="Times New Roman" pitchFamily="18" charset="0"/>
              </a:rPr>
              <a:t>                                  ЛЕС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03350" y="2133600"/>
            <a:ext cx="7159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bg1"/>
                </a:solidFill>
                <a:latin typeface="Times New Roman" pitchFamily="18" charset="0"/>
              </a:rPr>
              <a:t>пар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39750" y="3068638"/>
            <a:ext cx="7064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92D050"/>
                </a:solidFill>
                <a:latin typeface="Times New Roman" pitchFamily="18" charset="0"/>
              </a:rPr>
              <a:t>вол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124075" y="4005263"/>
            <a:ext cx="7302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Times New Roman" pitchFamily="18" charset="0"/>
              </a:rPr>
              <a:t>пол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00113" y="4868863"/>
            <a:ext cx="574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B0F0"/>
                </a:solidFill>
                <a:latin typeface="Times New Roman" pitchFamily="18" charset="0"/>
              </a:rPr>
              <a:t>фа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380288" y="2133600"/>
            <a:ext cx="6905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Times New Roman" pitchFamily="18" charset="0"/>
              </a:rPr>
              <a:t>вал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84888" y="3213100"/>
            <a:ext cx="696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7030A0"/>
                </a:solidFill>
                <a:latin typeface="Times New Roman" pitchFamily="18" charset="0"/>
              </a:rPr>
              <a:t>рак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596188" y="4005263"/>
            <a:ext cx="7842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Times New Roman" pitchFamily="18" charset="0"/>
              </a:rPr>
              <a:t>ежи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011863" y="5157788"/>
            <a:ext cx="12954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bg1"/>
                </a:solidFill>
                <a:latin typeface="Times New Roman" pitchFamily="18" charset="0"/>
              </a:rPr>
              <a:t>опилки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FF0000"/>
                </a:solidFill>
              </a:rPr>
              <a:t>Правильно ли Незнайка распределил слова по столбикам?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ПРЬ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900238"/>
            <a:ext cx="1223962" cy="148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900113" y="2492375"/>
            <a:ext cx="7993062" cy="387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rgbClr val="00B050"/>
                </a:solidFill>
                <a:latin typeface="Times New Roman" pitchFamily="18" charset="0"/>
              </a:rPr>
              <a:t>З</a:t>
            </a:r>
            <a:r>
              <a:rPr lang="ru-RU" sz="2800" b="1">
                <a:solidFill>
                  <a:srgbClr val="00B050"/>
                </a:solidFill>
                <a:latin typeface="Times New Roman" pitchFamily="18" charset="0"/>
              </a:rPr>
              <a:t>                            </a:t>
            </a:r>
            <a:r>
              <a:rPr lang="ru-RU" sz="6000" b="1">
                <a:solidFill>
                  <a:srgbClr val="0066FF"/>
                </a:solidFill>
                <a:latin typeface="Times New Roman" pitchFamily="18" charset="0"/>
              </a:rPr>
              <a:t>С</a:t>
            </a:r>
            <a:r>
              <a:rPr lang="ru-RU" sz="6000" b="1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ru-RU" sz="2800" b="1">
                <a:solidFill>
                  <a:srgbClr val="00B050"/>
                </a:solidFill>
                <a:latin typeface="Times New Roman" pitchFamily="18" charset="0"/>
              </a:rPr>
              <a:t>                  </a:t>
            </a:r>
            <a:r>
              <a:rPr lang="ru-RU" sz="6000" b="1">
                <a:solidFill>
                  <a:srgbClr val="00B050"/>
                </a:solidFill>
                <a:latin typeface="Times New Roman" pitchFamily="18" charset="0"/>
              </a:rPr>
              <a:t>З – </a:t>
            </a:r>
            <a:r>
              <a:rPr lang="ru-RU" sz="6000" b="1">
                <a:solidFill>
                  <a:srgbClr val="0066FF"/>
                </a:solidFill>
                <a:latin typeface="Times New Roman" pitchFamily="18" charset="0"/>
              </a:rPr>
              <a:t>С</a:t>
            </a:r>
          </a:p>
          <a:p>
            <a:r>
              <a:rPr lang="ru-RU" sz="2800">
                <a:solidFill>
                  <a:schemeClr val="bg1"/>
                </a:solidFill>
                <a:latin typeface="Times New Roman" pitchFamily="18" charset="0"/>
              </a:rPr>
              <a:t>ЗАПАХ                СЕЛИ                       ЗАСАДА</a:t>
            </a:r>
          </a:p>
          <a:p>
            <a:r>
              <a:rPr lang="ru-RU" sz="2800">
                <a:solidFill>
                  <a:schemeClr val="bg1"/>
                </a:solidFill>
                <a:latin typeface="Times New Roman" pitchFamily="18" charset="0"/>
              </a:rPr>
              <a:t>ЗАСТАВКА         ЗОЛОТО                 СЕМЕНА</a:t>
            </a:r>
          </a:p>
          <a:p>
            <a:r>
              <a:rPr lang="ru-RU" sz="2800">
                <a:solidFill>
                  <a:schemeClr val="bg1"/>
                </a:solidFill>
                <a:latin typeface="Times New Roman" pitchFamily="18" charset="0"/>
              </a:rPr>
              <a:t>ПУЗЫРЬ              КОСТЮМ              ЗДРАВСТВУЙ</a:t>
            </a:r>
          </a:p>
          <a:p>
            <a:r>
              <a:rPr lang="ru-RU" sz="2800">
                <a:solidFill>
                  <a:schemeClr val="bg1"/>
                </a:solidFill>
                <a:latin typeface="Times New Roman" pitchFamily="18" charset="0"/>
              </a:rPr>
              <a:t>ВОСЕМЬ             САЛАЗКИ              АРБУЗЫ</a:t>
            </a:r>
          </a:p>
          <a:p>
            <a:r>
              <a:rPr lang="ru-RU" sz="2800">
                <a:solidFill>
                  <a:schemeClr val="bg1"/>
                </a:solidFill>
                <a:latin typeface="Times New Roman" pitchFamily="18" charset="0"/>
              </a:rPr>
              <a:t>ГЛАЗ                    ТАЗ                         ЗАНОС</a:t>
            </a:r>
          </a:p>
          <a:p>
            <a:r>
              <a:rPr lang="ru-RU" sz="2800">
                <a:solidFill>
                  <a:schemeClr val="bg1"/>
                </a:solidFill>
                <a:latin typeface="Times New Roman" pitchFamily="18" charset="0"/>
              </a:rPr>
              <a:t>ОФИС 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</a:rPr>
              <a:t>                         </a:t>
            </a:r>
            <a:r>
              <a:rPr lang="ru-RU" sz="2800">
                <a:solidFill>
                  <a:schemeClr val="bg1"/>
                </a:solidFill>
                <a:latin typeface="Times New Roman" pitchFamily="18" charset="0"/>
              </a:rPr>
              <a:t> ВКУС                     ЗАПИСКА</a:t>
            </a:r>
          </a:p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002060"/>
                </a:solidFill>
              </a:rPr>
              <a:t>Согласные буквы и звуки З-С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211638" y="2060575"/>
            <a:ext cx="4572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bg1"/>
                </a:solidFill>
                <a:latin typeface="Times New Roman" pitchFamily="18" charset="0"/>
              </a:rPr>
              <a:t>Замарашку знают все –</a:t>
            </a:r>
          </a:p>
          <a:p>
            <a:r>
              <a:rPr lang="ru-RU" sz="2800">
                <a:solidFill>
                  <a:schemeClr val="bg1"/>
                </a:solidFill>
                <a:latin typeface="Times New Roman" pitchFamily="18" charset="0"/>
              </a:rPr>
              <a:t>У неё лицо в золе,</a:t>
            </a:r>
          </a:p>
          <a:p>
            <a:r>
              <a:rPr lang="ru-RU" sz="2800">
                <a:solidFill>
                  <a:schemeClr val="bg1"/>
                </a:solidFill>
                <a:latin typeface="Times New Roman" pitchFamily="18" charset="0"/>
              </a:rPr>
              <a:t>Но хрустальный башмачок</a:t>
            </a:r>
          </a:p>
          <a:p>
            <a:r>
              <a:rPr lang="ru-RU" sz="2800">
                <a:solidFill>
                  <a:schemeClr val="bg1"/>
                </a:solidFill>
                <a:latin typeface="Times New Roman" pitchFamily="18" charset="0"/>
              </a:rPr>
              <a:t>Изменить судьбу помог.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39750" y="4797425"/>
            <a:ext cx="4572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Times New Roman" pitchFamily="18" charset="0"/>
              </a:rPr>
              <a:t>Что за круглые зверята,</a:t>
            </a:r>
          </a:p>
          <a:p>
            <a:r>
              <a:rPr lang="ru-RU" sz="2800">
                <a:solidFill>
                  <a:srgbClr val="C00000"/>
                </a:solidFill>
                <a:latin typeface="Times New Roman" pitchFamily="18" charset="0"/>
              </a:rPr>
              <a:t>Обожают их ребята.</a:t>
            </a:r>
          </a:p>
          <a:p>
            <a:r>
              <a:rPr lang="ru-RU" sz="2800">
                <a:solidFill>
                  <a:srgbClr val="C00000"/>
                </a:solidFill>
                <a:latin typeface="Times New Roman" pitchFamily="18" charset="0"/>
              </a:rPr>
              <a:t>Почему такой успех?</a:t>
            </a:r>
          </a:p>
          <a:p>
            <a:r>
              <a:rPr lang="ru-RU" sz="2800">
                <a:solidFill>
                  <a:srgbClr val="C00000"/>
                </a:solidFill>
                <a:latin typeface="Times New Roman" pitchFamily="18" charset="0"/>
              </a:rPr>
              <a:t>Потому, что дарят смех!</a:t>
            </a:r>
          </a:p>
        </p:txBody>
      </p:sp>
      <p:pic>
        <p:nvPicPr>
          <p:cNvPr id="6" name="Содержимое 5" descr="в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371600"/>
            <a:ext cx="2209800" cy="32004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7" name="Рисунок 6" descr="6е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4267200"/>
            <a:ext cx="3124200" cy="22098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картинки из сети\аниме\raznoe004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43213" y="1335088"/>
            <a:ext cx="3600450" cy="2016125"/>
          </a:xfr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763713" y="4508500"/>
            <a:ext cx="589915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>
                <a:solidFill>
                  <a:srgbClr val="00B0F0"/>
                </a:solidFill>
                <a:latin typeface="Times New Roman" pitchFamily="18" charset="0"/>
              </a:rPr>
              <a:t>МОЛОДЦЫ!!!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89</TotalTime>
  <Words>115</Words>
  <Application>Microsoft Office PowerPoint</Application>
  <PresentationFormat>Экран (4:3)</PresentationFormat>
  <Paragraphs>79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Times New Roman</vt:lpstr>
      <vt:lpstr>Arial</vt:lpstr>
      <vt:lpstr>Wingdings 2</vt:lpstr>
      <vt:lpstr>Wingdings</vt:lpstr>
      <vt:lpstr>Wingdings 3</vt:lpstr>
      <vt:lpstr>Calibri</vt:lpstr>
      <vt:lpstr>BatangChe</vt:lpstr>
      <vt:lpstr>Aharoni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Упражнения по диффиренциации с-з</dc:title>
  <dc:creator>кристина</dc:creator>
  <cp:lastModifiedBy>студент</cp:lastModifiedBy>
  <cp:revision>9</cp:revision>
  <dcterms:created xsi:type="dcterms:W3CDTF">2012-04-16T11:05:21Z</dcterms:created>
  <dcterms:modified xsi:type="dcterms:W3CDTF">2012-05-04T06:47:33Z</dcterms:modified>
</cp:coreProperties>
</file>